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Amatic SC"/>
      <p:regular r:id="rId20"/>
      <p:bold r:id="rId21"/>
    </p:embeddedFont>
    <p:embeddedFont>
      <p:font typeface="Source Code Pr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maticSC-regular.fntdata"/><Relationship Id="rId22" Type="http://schemas.openxmlformats.org/officeDocument/2006/relationships/font" Target="fonts/SourceCodePro-regular.fntdata"/><Relationship Id="rId21" Type="http://schemas.openxmlformats.org/officeDocument/2006/relationships/font" Target="fonts/AmaticSC-bold.fntdata"/><Relationship Id="rId24" Type="http://schemas.openxmlformats.org/officeDocument/2006/relationships/font" Target="fonts/SourceCodePro-italic.fntdata"/><Relationship Id="rId23" Type="http://schemas.openxmlformats.org/officeDocument/2006/relationships/font" Target="fonts/SourceCodePr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SourceCodePr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f6a49a71a1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f6a49a71a1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f6a49a71a1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f6a49a71a1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f6a49a71a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f6a49a71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f6a49a71a1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f6a49a71a1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f6a49ba54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f6a49ba54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89e5240b5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f89e5240b5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89e5240b5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f89e5240b5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89ef67b0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f89ef67b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89ef67b0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f89ef67b0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891000" y="855200"/>
            <a:ext cx="7362000" cy="1908600"/>
          </a:xfrm>
          <a:prstGeom prst="rect">
            <a:avLst/>
          </a:prstGeom>
          <a:ln cap="flat" cmpd="sng" w="28575">
            <a:solidFill>
              <a:srgbClr val="000000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entrevistas sobre o lixo</a:t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3667050" y="3742975"/>
            <a:ext cx="180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Source Code Pro"/>
                <a:ea typeface="Source Code Pro"/>
                <a:cs typeface="Source Code Pro"/>
                <a:sym typeface="Source Code Pro"/>
              </a:rPr>
              <a:t> texto por Zo’é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 b="7373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223525" y="4684925"/>
            <a:ext cx="4647300" cy="3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600"/>
              <a:t>fontes que usamos: </a:t>
            </a:r>
            <a:r>
              <a:rPr b="1" lang="pt-BR" sz="46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amatic SC</a:t>
            </a:r>
            <a:endParaRPr b="1" sz="46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t-BR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 </a:t>
            </a:r>
            <a:endParaRPr b="1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2" name="Google Shape;122;p22"/>
          <p:cNvSpPr txBox="1"/>
          <p:nvPr/>
        </p:nvSpPr>
        <p:spPr>
          <a:xfrm>
            <a:off x="0" y="15213"/>
            <a:ext cx="9144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pt-BR" sz="2500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rPr>
              <a:t>Estudantes da  Zo’é</a:t>
            </a:r>
            <a:endParaRPr b="1" sz="2500">
              <a:solidFill>
                <a:schemeClr val="accent6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3" name="Google Shape;123;p22"/>
          <p:cNvSpPr txBox="1"/>
          <p:nvPr/>
        </p:nvSpPr>
        <p:spPr>
          <a:xfrm>
            <a:off x="2565550" y="706450"/>
            <a:ext cx="54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24" name="Google Shape;124;p22"/>
          <p:cNvPicPr preferRelativeResize="0"/>
          <p:nvPr/>
        </p:nvPicPr>
        <p:blipFill rotWithShape="1">
          <a:blip r:embed="rId3">
            <a:alphaModFix/>
          </a:blip>
          <a:srcRect b="8742" l="0" r="0" t="0"/>
          <a:stretch/>
        </p:blipFill>
        <p:spPr>
          <a:xfrm>
            <a:off x="-56225" y="-2571750"/>
            <a:ext cx="4382445" cy="24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2"/>
          <p:cNvSpPr txBox="1"/>
          <p:nvPr/>
        </p:nvSpPr>
        <p:spPr>
          <a:xfrm>
            <a:off x="37175" y="669275"/>
            <a:ext cx="43824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highlight>
                  <a:schemeClr val="accent6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Ana Clara Vales Xavier</a:t>
            </a:r>
            <a:endParaRPr>
              <a:highlight>
                <a:schemeClr val="accent6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6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highlight>
                  <a:schemeClr val="accent6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Marcela Barzaghi e Sá</a:t>
            </a:r>
            <a:endParaRPr>
              <a:highlight>
                <a:schemeClr val="accent6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6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highlight>
                  <a:schemeClr val="accent6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Leila Batalha Lazzari</a:t>
            </a:r>
            <a:endParaRPr>
              <a:highlight>
                <a:schemeClr val="accent6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6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highlight>
                  <a:schemeClr val="accent6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João César bauerfeldt da Rocha</a:t>
            </a:r>
            <a:endParaRPr>
              <a:highlight>
                <a:schemeClr val="accent6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6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highlight>
                  <a:schemeClr val="accent6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Guilherme Calegário Menezes</a:t>
            </a:r>
            <a:endParaRPr>
              <a:highlight>
                <a:schemeClr val="accent6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6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highlight>
                  <a:schemeClr val="accent6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Pedro Carvalho da Silva</a:t>
            </a:r>
            <a:endParaRPr>
              <a:highlight>
                <a:schemeClr val="accent6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6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highlight>
                  <a:schemeClr val="accent6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Hugo Chaves Alves de sousa</a:t>
            </a:r>
            <a:endParaRPr>
              <a:highlight>
                <a:schemeClr val="accent6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2113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750"/>
              <a:t>Introdução</a:t>
            </a:r>
            <a:endParaRPr sz="4380"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581700" y="647575"/>
            <a:ext cx="5361900" cy="40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highlight>
                  <a:schemeClr val="lt1"/>
                </a:highlight>
              </a:rPr>
              <a:t>Olá, somos estudantes da turma Zo’É, da escola Oga Mitá.</a:t>
            </a:r>
            <a:endParaRPr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highlight>
                  <a:schemeClr val="lt1"/>
                </a:highlight>
              </a:rPr>
              <a:t>As escolas descartam uma grande quantidade de lixo por dia: papéis e materiais, na hora do recreio, quando alunos e professores descartam restos de alimentos e itens como sacos plásticos, guardanapos, </a:t>
            </a:r>
            <a:r>
              <a:rPr lang="pt-BR">
                <a:solidFill>
                  <a:srgbClr val="000000"/>
                </a:solidFill>
                <a:highlight>
                  <a:schemeClr val="lt1"/>
                </a:highlight>
              </a:rPr>
              <a:t>copos…</a:t>
            </a:r>
            <a:r>
              <a:rPr lang="pt-BR">
                <a:solidFill>
                  <a:srgbClr val="000000"/>
                </a:solidFill>
                <a:highlight>
                  <a:schemeClr val="lt1"/>
                </a:highlight>
              </a:rPr>
              <a:t> </a:t>
            </a:r>
            <a:endParaRPr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>
                <a:solidFill>
                  <a:srgbClr val="000000"/>
                </a:solidFill>
                <a:highlight>
                  <a:schemeClr val="lt1"/>
                </a:highlight>
              </a:rPr>
              <a:t>Então, resolvemos entrevistar alguns funcionários para saber como está indo a situação com o lixo da escola.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0" y="3624425"/>
            <a:ext cx="3581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(Marcinha, funcionária da escola)</a:t>
            </a:r>
            <a:endParaRPr b="1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088" y="1191900"/>
            <a:ext cx="3165525" cy="2373239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lgDash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1639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500">
                <a:solidFill>
                  <a:schemeClr val="accent6"/>
                </a:solidFill>
              </a:rPr>
              <a:t>Entrevista com funcionários da escola: Márcia dos Santos Silva</a:t>
            </a:r>
            <a:endParaRPr sz="5200">
              <a:solidFill>
                <a:schemeClr val="accent6"/>
              </a:solidFill>
            </a:endParaRPr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184025" y="776775"/>
            <a:ext cx="4858500" cy="43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highlight>
                  <a:srgbClr val="FFFFFF"/>
                </a:highlight>
              </a:rPr>
              <a:t>1. O caminhão de coleta seletiva passa na escola? 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000000"/>
                </a:solidFill>
                <a:highlight>
                  <a:srgbClr val="FFFFFF"/>
                </a:highlight>
              </a:rPr>
              <a:t>R: Passa, todos os dias.</a:t>
            </a:r>
            <a:endParaRPr b="1"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highlight>
                  <a:srgbClr val="FFFFFF"/>
                </a:highlight>
              </a:rPr>
              <a:t>2. Os garis misturam o lixo reciclável com o orgânico? 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000000"/>
                </a:solidFill>
                <a:highlight>
                  <a:srgbClr val="FFFFFF"/>
                </a:highlight>
              </a:rPr>
              <a:t>R: Olha, na minha opinião eu acho que sim.</a:t>
            </a:r>
            <a:endParaRPr b="1"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highlight>
                  <a:srgbClr val="FFFFFF"/>
                </a:highlight>
              </a:rPr>
              <a:t>3. Qual tipo de lixo mais produzido na escola? 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000000"/>
                </a:solidFill>
                <a:highlight>
                  <a:srgbClr val="FFFFFF"/>
                </a:highlight>
              </a:rPr>
              <a:t>R: Copos e papel. </a:t>
            </a:r>
            <a:endParaRPr b="1"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highlight>
                  <a:srgbClr val="FFFFFF"/>
                </a:highlight>
              </a:rPr>
              <a:t>4. De quanto em quanto tempo o caminhão passa na escola? 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000000"/>
                </a:solidFill>
                <a:highlight>
                  <a:srgbClr val="FFFFFF"/>
                </a:highlight>
              </a:rPr>
              <a:t>R: Todos os dias.</a:t>
            </a:r>
            <a:endParaRPr b="1"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highlight>
                  <a:srgbClr val="FFFFFF"/>
                </a:highlight>
              </a:rPr>
              <a:t>5. Para onde o lixo do caminhão vai? 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000000"/>
                </a:solidFill>
                <a:highlight>
                  <a:srgbClr val="FFFFFF"/>
                </a:highlight>
              </a:rPr>
              <a:t>Não sei.</a:t>
            </a:r>
            <a:endParaRPr b="1"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highlight>
                  <a:srgbClr val="FFFFFF"/>
                </a:highlight>
              </a:rPr>
              <a:t>6. As pessoas usam corretamente as lixeiras da escola? 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000000"/>
                </a:solidFill>
                <a:highlight>
                  <a:srgbClr val="FFFFFF"/>
                </a:highlight>
              </a:rPr>
              <a:t>R: Não.</a:t>
            </a:r>
            <a:endParaRPr b="1"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8600" y="1146913"/>
            <a:ext cx="3713700" cy="28107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/>
          <p:nvPr/>
        </p:nvSpPr>
        <p:spPr>
          <a:xfrm>
            <a:off x="5118600" y="1134313"/>
            <a:ext cx="3713700" cy="2835900"/>
          </a:xfrm>
          <a:prstGeom prst="foldedCorner">
            <a:avLst>
              <a:gd fmla="val 16667" name="adj"/>
            </a:avLst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75" name="Google Shape;75;p15"/>
          <p:cNvSpPr/>
          <p:nvPr/>
        </p:nvSpPr>
        <p:spPr>
          <a:xfrm rot="274847">
            <a:off x="8341838" y="3508488"/>
            <a:ext cx="999192" cy="555852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5267450" y="4139600"/>
            <a:ext cx="3135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accent6"/>
                </a:solidFill>
                <a:highlight>
                  <a:schemeClr val="accen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(Nosso grupo entrevistando a Marcinha)</a:t>
            </a:r>
            <a:endParaRPr b="1">
              <a:solidFill>
                <a:schemeClr val="accent6"/>
              </a:solidFill>
              <a:highlight>
                <a:schemeClr val="accen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357825"/>
            <a:ext cx="3463500" cy="42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000000"/>
                </a:solidFill>
                <a:highlight>
                  <a:srgbClr val="FFFFFF"/>
                </a:highlight>
              </a:rPr>
              <a:t>7. Como é que os estudantes podem melhorar sua relação com a reciclagem do lixo? 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000"/>
                </a:solidFill>
                <a:highlight>
                  <a:srgbClr val="FFFFFF"/>
                </a:highlight>
              </a:rPr>
              <a:t>R: Colocando cada lixo no seu devido lugar, nas lixeiras.</a:t>
            </a:r>
            <a:endParaRPr b="1"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000000"/>
                </a:solidFill>
                <a:highlight>
                  <a:srgbClr val="FFFFFF"/>
                </a:highlight>
              </a:rPr>
              <a:t>8. A cooperação dos estudantes na hora do  intervalo é boa? 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000"/>
                </a:solidFill>
                <a:highlight>
                  <a:srgbClr val="FFFFFF"/>
                </a:highlight>
              </a:rPr>
              <a:t>R: Às vezes não, tem gente que faz, mas tem gente que tem preguiça e joga no chão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4">
            <a:alphaModFix/>
          </a:blip>
          <a:srcRect b="-761" l="-751" r="-761" t="-751"/>
          <a:stretch/>
        </p:blipFill>
        <p:spPr>
          <a:xfrm>
            <a:off x="4378700" y="128550"/>
            <a:ext cx="3657600" cy="4762500"/>
          </a:xfrm>
          <a:prstGeom prst="rect">
            <a:avLst/>
          </a:prstGeom>
          <a:noFill/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/>
        </p:nvSpPr>
        <p:spPr>
          <a:xfrm>
            <a:off x="0" y="0"/>
            <a:ext cx="6184500" cy="51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accent6"/>
                </a:solidFill>
                <a:highlight>
                  <a:schemeClr val="accen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como separar lixo escolar</a:t>
            </a:r>
            <a:endParaRPr>
              <a:solidFill>
                <a:schemeClr val="accent6"/>
              </a:solidFill>
              <a:highlight>
                <a:schemeClr val="accen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ource Code Pro"/>
              <a:buAutoNum type="arabicPeriod"/>
            </a:pPr>
            <a:r>
              <a:rPr lang="pt-BR">
                <a:solidFill>
                  <a:schemeClr val="accent6"/>
                </a:solidFill>
                <a:highlight>
                  <a:schemeClr val="accen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criar campanhas de </a:t>
            </a:r>
            <a:r>
              <a:rPr lang="pt-BR">
                <a:solidFill>
                  <a:schemeClr val="accent6"/>
                </a:solidFill>
                <a:highlight>
                  <a:schemeClr val="accen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conscientização</a:t>
            </a:r>
            <a:endParaRPr>
              <a:solidFill>
                <a:schemeClr val="accent6"/>
              </a:solidFill>
              <a:highlight>
                <a:schemeClr val="accen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ource Code Pro"/>
              <a:buAutoNum type="arabicPeriod"/>
            </a:pPr>
            <a:r>
              <a:rPr lang="pt-BR">
                <a:solidFill>
                  <a:schemeClr val="accent6"/>
                </a:solidFill>
                <a:highlight>
                  <a:schemeClr val="accen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incentivar </a:t>
            </a:r>
            <a:r>
              <a:rPr lang="pt-BR">
                <a:solidFill>
                  <a:schemeClr val="accent6"/>
                </a:solidFill>
                <a:highlight>
                  <a:schemeClr val="accen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discussões</a:t>
            </a:r>
            <a:r>
              <a:rPr lang="pt-BR">
                <a:solidFill>
                  <a:schemeClr val="accent6"/>
                </a:solidFill>
                <a:highlight>
                  <a:schemeClr val="accen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 sobre cidadania</a:t>
            </a:r>
            <a:endParaRPr>
              <a:solidFill>
                <a:schemeClr val="accent6"/>
              </a:solidFill>
              <a:highlight>
                <a:schemeClr val="accen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ource Code Pro"/>
              <a:buAutoNum type="arabicPeriod"/>
            </a:pPr>
            <a:r>
              <a:rPr lang="pt-BR">
                <a:solidFill>
                  <a:schemeClr val="accent6"/>
                </a:solidFill>
                <a:highlight>
                  <a:schemeClr val="accen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estimular a colaboração de todos</a:t>
            </a:r>
            <a:endParaRPr>
              <a:solidFill>
                <a:schemeClr val="accent6"/>
              </a:solidFill>
              <a:highlight>
                <a:schemeClr val="accen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ource Code Pro"/>
              <a:buAutoNum type="arabicPeriod"/>
            </a:pPr>
            <a:r>
              <a:rPr lang="pt-BR">
                <a:solidFill>
                  <a:schemeClr val="accent6"/>
                </a:solidFill>
                <a:highlight>
                  <a:schemeClr val="accen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distribuir lixeiras coletivas pela escola</a:t>
            </a:r>
            <a:endParaRPr>
              <a:solidFill>
                <a:schemeClr val="accent6"/>
              </a:solidFill>
              <a:highlight>
                <a:schemeClr val="accen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ource Code Pro"/>
              <a:buAutoNum type="arabicPeriod"/>
            </a:pPr>
            <a:r>
              <a:rPr lang="pt-BR">
                <a:solidFill>
                  <a:schemeClr val="accent6"/>
                </a:solidFill>
                <a:highlight>
                  <a:schemeClr val="accen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desenvolver </a:t>
            </a:r>
            <a:r>
              <a:rPr lang="pt-BR">
                <a:solidFill>
                  <a:schemeClr val="accent6"/>
                </a:solidFill>
                <a:highlight>
                  <a:schemeClr val="accen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ações</a:t>
            </a:r>
            <a:r>
              <a:rPr lang="pt-BR">
                <a:solidFill>
                  <a:schemeClr val="accent6"/>
                </a:solidFill>
                <a:highlight>
                  <a:schemeClr val="accen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 de </a:t>
            </a:r>
            <a:r>
              <a:rPr lang="pt-BR">
                <a:solidFill>
                  <a:schemeClr val="accent6"/>
                </a:solidFill>
                <a:highlight>
                  <a:schemeClr val="accen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reciclagem</a:t>
            </a:r>
            <a:endParaRPr>
              <a:solidFill>
                <a:schemeClr val="accent6"/>
              </a:solidFill>
              <a:highlight>
                <a:schemeClr val="accen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highlight>
                <a:schemeClr val="accen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ource Code Pro"/>
              <a:buChar char="●"/>
            </a:pPr>
            <a:r>
              <a:rPr lang="pt-BR">
                <a:solidFill>
                  <a:schemeClr val="accent6"/>
                </a:solidFill>
                <a:highlight>
                  <a:schemeClr val="accen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CONSCIENTIZAÇÃO:procurar levar o aluno a repensar suas atitudes, não adianta fazer campanhas que separe lixo sem que aprendam a consumir de forma consciente</a:t>
            </a:r>
            <a:endParaRPr>
              <a:solidFill>
                <a:schemeClr val="accent6"/>
              </a:solidFill>
              <a:highlight>
                <a:schemeClr val="accen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ource Code Pro"/>
              <a:buChar char="●"/>
            </a:pPr>
            <a:r>
              <a:rPr lang="pt-BR">
                <a:solidFill>
                  <a:schemeClr val="accent6"/>
                </a:solidFill>
                <a:highlight>
                  <a:schemeClr val="accen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incentivar discussões é mais uma oportunidade a ser explorada</a:t>
            </a:r>
            <a:endParaRPr>
              <a:solidFill>
                <a:schemeClr val="accent6"/>
              </a:solidFill>
              <a:highlight>
                <a:schemeClr val="accen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ource Code Pro"/>
              <a:buChar char="●"/>
            </a:pPr>
            <a:r>
              <a:rPr lang="pt-BR">
                <a:solidFill>
                  <a:schemeClr val="accent6"/>
                </a:solidFill>
                <a:highlight>
                  <a:schemeClr val="accen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estimular cooperação tem que engajar todos os seus colaboradores e mostrar que tudo depende de pequenas atitudes. fazendo o descarte correto dos materiais</a:t>
            </a:r>
            <a:endParaRPr>
              <a:solidFill>
                <a:schemeClr val="accent6"/>
              </a:solidFill>
              <a:highlight>
                <a:schemeClr val="accen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Source Code Pro"/>
              <a:buChar char="●"/>
            </a:pPr>
            <a:r>
              <a:rPr lang="pt-BR">
                <a:solidFill>
                  <a:schemeClr val="accent6"/>
                </a:solidFill>
                <a:highlight>
                  <a:schemeClr val="accen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 distribuir lixeiras pela escola amarelas -  metais</a:t>
            </a:r>
            <a:endParaRPr>
              <a:solidFill>
                <a:schemeClr val="accent6"/>
              </a:solidFill>
              <a:highlight>
                <a:schemeClr val="accen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accent6"/>
                </a:solidFill>
                <a:highlight>
                  <a:schemeClr val="accen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azuis - papel e papelão</a:t>
            </a:r>
            <a:endParaRPr>
              <a:solidFill>
                <a:schemeClr val="accent6"/>
              </a:solidFill>
              <a:highlight>
                <a:schemeClr val="accen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accent6"/>
                </a:solidFill>
                <a:highlight>
                  <a:schemeClr val="accen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verde - vidro</a:t>
            </a:r>
            <a:endParaRPr>
              <a:solidFill>
                <a:schemeClr val="accent6"/>
              </a:solidFill>
              <a:highlight>
                <a:schemeClr val="accen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accent6"/>
                </a:solidFill>
                <a:highlight>
                  <a:schemeClr val="accen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vermelho - plástico</a:t>
            </a:r>
            <a:endParaRPr>
              <a:solidFill>
                <a:schemeClr val="accent6"/>
              </a:solidFill>
              <a:highlight>
                <a:schemeClr val="accen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accent6"/>
                </a:solidFill>
                <a:highlight>
                  <a:schemeClr val="accen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as lixeiras coloridas são um incentivo para que façamos a coisa certa</a:t>
            </a:r>
            <a:endParaRPr>
              <a:solidFill>
                <a:schemeClr val="accent6"/>
              </a:solidFill>
              <a:highlight>
                <a:schemeClr val="accen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6246575" y="458575"/>
            <a:ext cx="2218500" cy="1635900"/>
          </a:xfrm>
          <a:prstGeom prst="foldedCorner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 txBox="1"/>
          <p:nvPr/>
        </p:nvSpPr>
        <p:spPr>
          <a:xfrm>
            <a:off x="6246575" y="617600"/>
            <a:ext cx="2218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Source Code Pro"/>
                <a:ea typeface="Source Code Pro"/>
                <a:cs typeface="Source Code Pro"/>
                <a:sym typeface="Source Code Pro"/>
              </a:rPr>
              <a:t>(texto escrito por Marcinha em contribuição com nosso </a:t>
            </a:r>
            <a:r>
              <a:rPr lang="pt-BR">
                <a:latin typeface="Source Code Pro"/>
                <a:ea typeface="Source Code Pro"/>
                <a:cs typeface="Source Code Pro"/>
                <a:sym typeface="Source Code Pro"/>
              </a:rPr>
              <a:t>projeto)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6556425" y="2924975"/>
            <a:ext cx="209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Source Code Pro"/>
                <a:ea typeface="Source Code Pro"/>
                <a:cs typeface="Source Code Pro"/>
                <a:sym typeface="Source Code Pro"/>
              </a:rPr>
              <a:t>obrigada Marcia!❤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700"/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entrevista com funcionários da escola: Lisandro Alves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246325" y="1044850"/>
            <a:ext cx="5956500" cy="39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000000"/>
                </a:solidFill>
                <a:highlight>
                  <a:srgbClr val="FFFFFF"/>
                </a:highlight>
              </a:rPr>
              <a:t>1. O caminhão de coleta seletiva passa na escola? 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000"/>
                </a:solidFill>
                <a:highlight>
                  <a:srgbClr val="FFFFFF"/>
                </a:highlight>
              </a:rPr>
              <a:t>R: O caminhão passa todos os dias, geralmete de manhã</a:t>
            </a:r>
            <a:endParaRPr b="1"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000000"/>
                </a:solidFill>
                <a:highlight>
                  <a:srgbClr val="FFFFFF"/>
                </a:highlight>
              </a:rPr>
              <a:t>2. Os garis misturam o lixo reciclável com o orgânico?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000"/>
                </a:solidFill>
                <a:highlight>
                  <a:srgbClr val="FFFFFF"/>
                </a:highlight>
              </a:rPr>
              <a:t>R:</a:t>
            </a:r>
            <a:r>
              <a:rPr b="1" lang="pt-BR" sz="1600">
                <a:solidFill>
                  <a:srgbClr val="000000"/>
                </a:solidFill>
                <a:highlight>
                  <a:srgbClr val="FFFFFF"/>
                </a:highlight>
              </a:rPr>
              <a:t> Não, tem a organização apropriada.</a:t>
            </a:r>
            <a:endParaRPr b="1"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000000"/>
                </a:solidFill>
                <a:highlight>
                  <a:srgbClr val="FFFFFF"/>
                </a:highlight>
              </a:rPr>
              <a:t>3. Qual tipo de lixo mais produzido na escola?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000"/>
                </a:solidFill>
                <a:highlight>
                  <a:srgbClr val="FFFFFF"/>
                </a:highlight>
              </a:rPr>
              <a:t>R:</a:t>
            </a:r>
            <a:r>
              <a:rPr b="1" lang="pt-BR" sz="1600">
                <a:solidFill>
                  <a:srgbClr val="000000"/>
                </a:solidFill>
                <a:highlight>
                  <a:srgbClr val="FFFFFF"/>
                </a:highlight>
              </a:rPr>
              <a:t> São encontrados mais copos e papel toalha.</a:t>
            </a:r>
            <a:endParaRPr b="1"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000000"/>
                </a:solidFill>
                <a:highlight>
                  <a:srgbClr val="FFFFFF"/>
                </a:highlight>
              </a:rPr>
              <a:t>4.De quanto em quanto tempo o caminhão passa na escola?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000"/>
                </a:solidFill>
                <a:highlight>
                  <a:srgbClr val="FFFFFF"/>
                </a:highlight>
              </a:rPr>
              <a:t>R: De manhã.</a:t>
            </a:r>
            <a:endParaRPr b="1"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000000"/>
                </a:solidFill>
                <a:highlight>
                  <a:srgbClr val="FFFFFF"/>
                </a:highlight>
              </a:rPr>
              <a:t>5. Para onde o lixo do caminhão vai?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000"/>
                </a:solidFill>
                <a:highlight>
                  <a:srgbClr val="FFFFFF"/>
                </a:highlight>
              </a:rPr>
              <a:t>R: Para um depósito.</a:t>
            </a:r>
            <a:endParaRPr b="1"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550" y="1129775"/>
            <a:ext cx="2810063" cy="374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197613" y="216350"/>
            <a:ext cx="5351700" cy="20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accent1"/>
                </a:solidFill>
                <a:highlight>
                  <a:schemeClr val="lt1"/>
                </a:highlight>
              </a:rPr>
              <a:t>6. As pessoas usam corretamente as lixeiras da escola?</a:t>
            </a:r>
            <a:endParaRPr sz="1600">
              <a:solidFill>
                <a:schemeClr val="accent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accent1"/>
                </a:solidFill>
                <a:highlight>
                  <a:schemeClr val="lt1"/>
                </a:highlight>
              </a:rPr>
              <a:t>R: Não.</a:t>
            </a:r>
            <a:endParaRPr b="1" sz="1600">
              <a:solidFill>
                <a:schemeClr val="accent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accent1"/>
                </a:solidFill>
                <a:highlight>
                  <a:schemeClr val="lt1"/>
                </a:highlight>
              </a:rPr>
              <a:t>7. Como é que os estudantes podem melhorar sua relação com a reciclagem do lixo?</a:t>
            </a:r>
            <a:endParaRPr sz="1600">
              <a:solidFill>
                <a:schemeClr val="accent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accent1"/>
                </a:solidFill>
                <a:highlight>
                  <a:schemeClr val="lt1"/>
                </a:highlight>
              </a:rPr>
              <a:t>R: Ajudando a não ter muita sujeira.</a:t>
            </a:r>
            <a:endParaRPr sz="1600">
              <a:solidFill>
                <a:schemeClr val="accent1"/>
              </a:solidFill>
              <a:highlight>
                <a:schemeClr val="lt1"/>
              </a:highlight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9438" y="873450"/>
            <a:ext cx="3009525" cy="401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>
            <a:off x="5860250" y="118575"/>
            <a:ext cx="3009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(Caio entrevistando o Lisandro)</a:t>
            </a:r>
            <a:endParaRPr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5" name="Google Shape;105;p19"/>
          <p:cNvSpPr/>
          <p:nvPr/>
        </p:nvSpPr>
        <p:spPr>
          <a:xfrm rot="-422214">
            <a:off x="867695" y="2596646"/>
            <a:ext cx="2008026" cy="1673168"/>
          </a:xfrm>
          <a:prstGeom prst="foldedCorner">
            <a:avLst>
              <a:gd fmla="val 16667" name="adj"/>
            </a:avLst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obrigada pela ajuda, lisandro!</a:t>
            </a:r>
            <a:endParaRPr b="1" sz="2500">
              <a:solidFill>
                <a:schemeClr val="lt1"/>
              </a:solidFill>
              <a:highlight>
                <a:schemeClr val="accent6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highlight>
                  <a:schemeClr val="accent6"/>
                </a:highlight>
              </a:rPr>
              <a:t>entrevista com funcionário da escola: Anselmo dos Santos Silva</a:t>
            </a:r>
            <a:endParaRPr>
              <a:highlight>
                <a:schemeClr val="accent6"/>
              </a:highlight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384225" y="1611225"/>
            <a:ext cx="8663400" cy="3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accent6"/>
                </a:solidFill>
                <a:highlight>
                  <a:schemeClr val="accen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1. O caminhão de coleta seletiva passa na escola? </a:t>
            </a:r>
            <a:endParaRPr sz="1600">
              <a:solidFill>
                <a:schemeClr val="accent6"/>
              </a:solidFill>
              <a:highlight>
                <a:schemeClr val="accen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accent6"/>
                </a:solidFill>
                <a:highlight>
                  <a:schemeClr val="accen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R: Passa.</a:t>
            </a:r>
            <a:endParaRPr b="1" sz="1600">
              <a:solidFill>
                <a:schemeClr val="accent6"/>
              </a:solidFill>
              <a:highlight>
                <a:schemeClr val="accen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accent6"/>
                </a:solidFill>
                <a:highlight>
                  <a:schemeClr val="accen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2. Os garis misturam o lixo reciclável com o orgânico?</a:t>
            </a:r>
            <a:endParaRPr sz="1600">
              <a:solidFill>
                <a:schemeClr val="accent6"/>
              </a:solidFill>
              <a:highlight>
                <a:schemeClr val="accen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accent6"/>
                </a:solidFill>
                <a:highlight>
                  <a:schemeClr val="accen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R: Misturam.</a:t>
            </a:r>
            <a:endParaRPr b="1" sz="1600">
              <a:solidFill>
                <a:schemeClr val="accent6"/>
              </a:solidFill>
              <a:highlight>
                <a:schemeClr val="accen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accent6"/>
                </a:solidFill>
                <a:highlight>
                  <a:schemeClr val="accen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3. Qual tipo de lixo mais produzido na escola?</a:t>
            </a:r>
            <a:endParaRPr sz="1600">
              <a:solidFill>
                <a:schemeClr val="accent6"/>
              </a:solidFill>
              <a:highlight>
                <a:schemeClr val="accen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accent6"/>
                </a:solidFill>
                <a:highlight>
                  <a:schemeClr val="accen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R: O lixo “comum”</a:t>
            </a:r>
            <a:endParaRPr b="1" sz="1600">
              <a:solidFill>
                <a:schemeClr val="accent6"/>
              </a:solidFill>
              <a:highlight>
                <a:schemeClr val="accen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accent6"/>
                </a:solidFill>
                <a:highlight>
                  <a:schemeClr val="accen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4.De quanto em quanto tempo o caminhão passa na escola?</a:t>
            </a:r>
            <a:endParaRPr sz="1600">
              <a:solidFill>
                <a:schemeClr val="accent6"/>
              </a:solidFill>
              <a:highlight>
                <a:schemeClr val="accen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accent6"/>
                </a:solidFill>
                <a:highlight>
                  <a:schemeClr val="accen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R: Passa uma vez por dia.</a:t>
            </a:r>
            <a:endParaRPr b="1" sz="1600">
              <a:solidFill>
                <a:schemeClr val="accent6"/>
              </a:solidFill>
              <a:highlight>
                <a:schemeClr val="accen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accent6"/>
                </a:solidFill>
                <a:highlight>
                  <a:schemeClr val="accen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5. Para onde o lixo do caminhão vai?</a:t>
            </a:r>
            <a:endParaRPr sz="1600">
              <a:solidFill>
                <a:schemeClr val="accent6"/>
              </a:solidFill>
              <a:highlight>
                <a:schemeClr val="accen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accent6"/>
                </a:solidFill>
                <a:highlight>
                  <a:schemeClr val="accen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R: Vai para o lixão.</a:t>
            </a:r>
            <a:endParaRPr b="1" sz="1600">
              <a:solidFill>
                <a:schemeClr val="accent6"/>
              </a:solidFill>
              <a:highlight>
                <a:schemeClr val="accen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accent6"/>
                </a:solidFill>
                <a:highlight>
                  <a:schemeClr val="accen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6. As pessoas usam corretamente as lixeiras da escola?</a:t>
            </a:r>
            <a:endParaRPr sz="1600">
              <a:solidFill>
                <a:schemeClr val="accent6"/>
              </a:solidFill>
              <a:highlight>
                <a:schemeClr val="accent1"/>
              </a:highlight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accent6"/>
                </a:solidFill>
                <a:highlight>
                  <a:schemeClr val="accent1"/>
                </a:highlight>
                <a:latin typeface="Source Code Pro"/>
                <a:ea typeface="Source Code Pro"/>
                <a:cs typeface="Source Code Pro"/>
                <a:sym typeface="Source Code Pro"/>
              </a:rPr>
              <a:t>R: Infelizmente não.</a:t>
            </a:r>
            <a:endParaRPr sz="1600">
              <a:solidFill>
                <a:schemeClr val="accent6"/>
              </a:solidFill>
              <a:highlight>
                <a:schemeClr val="accen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accent6"/>
                </a:solidFill>
                <a:highlight>
                  <a:schemeClr val="accent1"/>
                </a:highlight>
              </a:rPr>
              <a:t>7. Como é que os estudantes podem melhorar sua relação com a reciclagem do lixo?</a:t>
            </a:r>
            <a:endParaRPr sz="1600">
              <a:solidFill>
                <a:schemeClr val="accent6"/>
              </a:solidFill>
              <a:highlight>
                <a:schemeClr val="accen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accent6"/>
                </a:solidFill>
                <a:highlight>
                  <a:schemeClr val="accent1"/>
                </a:highlight>
              </a:rPr>
              <a:t>R: Pondo o lixo em ordem.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